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7" r:id="rId2"/>
    <p:sldId id="258" r:id="rId3"/>
    <p:sldId id="263" r:id="rId4"/>
    <p:sldId id="259" r:id="rId5"/>
    <p:sldId id="260" r:id="rId6"/>
    <p:sldId id="272" r:id="rId7"/>
    <p:sldId id="261" r:id="rId8"/>
    <p:sldId id="262"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D0046-9B5B-4082-83B6-1FD70CE5BC0B}"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BCD67-3285-48A9-85E8-300DA5435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ar.wikipedia.org/wiki/%D8%A8%D8%B1%D9%88%D8%AA%D9%8A%D9%86_%D8%AF%D9%87%D9%86%D9%8A_%D9%85%D8%B1%D8%AA%D9%81%D8%B9_%D8%A7%D9%84%D9%83%D8%AB%D8%A7%D9%81%D8%A9" TargetMode="External"/><Relationship Id="rId3" Type="http://schemas.openxmlformats.org/officeDocument/2006/relationships/hyperlink" Target="https://ar.wikipedia.org/wiki/%D8%B5%D9%8A%D8%BA%D8%A9_%D8%AC%D8%B2%D9%8A%D8%A6%D9%8A%D8%A9" TargetMode="External"/><Relationship Id="rId7" Type="http://schemas.openxmlformats.org/officeDocument/2006/relationships/hyperlink" Target="https://ar.wikipedia.org/wiki/%D8%A3%D9%85%D9%8A%D8%AF" TargetMode="External"/><Relationship Id="rId2" Type="http://schemas.openxmlformats.org/officeDocument/2006/relationships/hyperlink" Target="https://ar.wikipedia.org/wiki/%D9%85%D8%B1%D9%83%D8%A8_%D8%B9%D8%B6%D9%88%D9%8A" TargetMode="External"/><Relationship Id="rId1" Type="http://schemas.openxmlformats.org/officeDocument/2006/relationships/slideLayout" Target="../slideLayouts/slideLayout2.xml"/><Relationship Id="rId6" Type="http://schemas.openxmlformats.org/officeDocument/2006/relationships/hyperlink" Target="https://ar.wikipedia.org/wiki/%D9%86%D9%8A%D9%83%D9%88%D8%AA%D9%8A%D9%86%D8%A7%D9%85%D9%8A%D8%AF" TargetMode="External"/><Relationship Id="rId5" Type="http://schemas.openxmlformats.org/officeDocument/2006/relationships/hyperlink" Target="https://ar.wikipedia.org/wiki/%D8%A8%D9%84%D8%A7%D8%BA%D8%B1%D8%A9" TargetMode="External"/><Relationship Id="rId10" Type="http://schemas.openxmlformats.org/officeDocument/2006/relationships/hyperlink" Target="https://ar.wikipedia.org/wiki/%D9%88%D8%B9%D8%A7%D8%A1_%D8%AF%D9%85%D9%88%D9%8A" TargetMode="External"/><Relationship Id="rId4" Type="http://schemas.openxmlformats.org/officeDocument/2006/relationships/hyperlink" Target="https://ar.wikipedia.org/wiki/%D8%A7%D9%84%D8%BA%D8%B0%D8%A7%D8%A1" TargetMode="External"/><Relationship Id="rId9" Type="http://schemas.openxmlformats.org/officeDocument/2006/relationships/hyperlink" Target="https://ar.wikipedia.org/wiki/%D8%A7%D9%84%D9%82%D9%84%D8%A8_%D9%84%D9%87_%D9%88%D8%A7%D8%AD%D8%AF_(%D9%81%D9%8A%D9%84%D9%85)"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ar.wikipedia.org/wiki/%D8%A3%D8%AD%D9%85%D8%A7%D8%B6_%D8%A3%D9%85%D9%8A%D9%86%D9%8A%D8%A9" TargetMode="External"/><Relationship Id="rId3" Type="http://schemas.openxmlformats.org/officeDocument/2006/relationships/hyperlink" Target="https://ar.wikipedia.org/wiki/%D9%81%D9%88%D8%B3%D9%81%D8%A7%D8%AA_%D8%AB%D9%86%D8%A7%D8%A6%D9%8A_%D9%86%D9%8A%D9%88%D9%83%D9%84%D9%8A%D9%88%D8%AA%D9%8A%D8%AF_%D8%A7%D9%84%D8%A3%D8%AF%D9%8A%D9%86%D9%8A%D9%86_%D9%88%D8%A3%D9%85%D9%8A%D8%AF_%D8%A7%D9%84%D9%86%D9%8A%D9%83%D9%88%D8%AA%D9%8A%D9%86" TargetMode="External"/><Relationship Id="rId7" Type="http://schemas.openxmlformats.org/officeDocument/2006/relationships/hyperlink" Target="https://ar.wikipedia.org/wiki/%D8%A3%D9%8A%D8%B6" TargetMode="External"/><Relationship Id="rId12" Type="http://schemas.openxmlformats.org/officeDocument/2006/relationships/hyperlink" Target="https://ar.wikipedia.org/wiki/%D8%A7%D8%AD%D9%85%D8%A7%D8%B6_%D8%AF%D9%87%D9%86%D9%8A%D8%A9" TargetMode="External"/><Relationship Id="rId2" Type="http://schemas.openxmlformats.org/officeDocument/2006/relationships/hyperlink" Target="https://ar.wikipedia.org/wiki/%D8%AB%D9%86%D8%A7%D8%A6%D9%8A_%D9%86%D9%88%D9%83%D9%84%D9%8A%D9%88%D8%AA%D9%8A%D8%AF_%D8%A7%D9%84%D8%A3%D8%AF%D9%86%D9%8A%D9%86_%D9%88%D8%A3%D9%85%D9%8A%D8%AF_%D8%A7%D9%84%D9%86%D9%8A%D9%83%D9%88%D8%AA%D9%8A%D9%86" TargetMode="External"/><Relationship Id="rId1" Type="http://schemas.openxmlformats.org/officeDocument/2006/relationships/slideLayout" Target="../slideLayouts/slideLayout2.xml"/><Relationship Id="rId6" Type="http://schemas.openxmlformats.org/officeDocument/2006/relationships/hyperlink" Target="https://ar.wikipedia.org/w/index.php?title=%D9%85%D8%A7%D9%84%D8%A7%D8%AA&amp;action=edit&amp;redlink=1" TargetMode="External"/><Relationship Id="rId11" Type="http://schemas.openxmlformats.org/officeDocument/2006/relationships/hyperlink" Target="https://ar.wikipedia.org/wiki/%D8%A8%D9%84%D8%A7%D8%B2%D9%85%D8%A7" TargetMode="External"/><Relationship Id="rId5" Type="http://schemas.openxmlformats.org/officeDocument/2006/relationships/hyperlink" Target="https://ar.wikipedia.org/wiki/%D9%85%D9%8A%D8%AA%D9%88%D9%83%D9%88%D9%86%D8%AF%D8%B1%D9%8A%D8%A7" TargetMode="External"/><Relationship Id="rId10" Type="http://schemas.openxmlformats.org/officeDocument/2006/relationships/hyperlink" Target="https://ar.wikipedia.org/wiki/%D9%83%D9%88%D9%84%D9%8A%D8%B3%D8%AA%D8%B1%D9%88%D9%84" TargetMode="External"/><Relationship Id="rId4" Type="http://schemas.openxmlformats.org/officeDocument/2006/relationships/hyperlink" Target="https://ar.wikipedia.org/wiki/%D8%A7%D9%84%D8%B3%D9%8A%D8%AA%D9%88%D8%A8%D9%84%D8%A7%D8%B2%D9%85" TargetMode="External"/><Relationship Id="rId9" Type="http://schemas.openxmlformats.org/officeDocument/2006/relationships/hyperlink" Target="https://ar.wikipedia.org/wiki/%D8%AA%D8%B1%D8%A8%D8%AA%D9%88%D9%81%D8%A7%D9%86"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ar.wikipedia.org/wiki/%D8%A7%D9%84%D9%86%D9%8A%D9%84" TargetMode="External"/><Relationship Id="rId13" Type="http://schemas.openxmlformats.org/officeDocument/2006/relationships/hyperlink" Target="https://ar.wikipedia.org/wiki/%D8%A5%D8%B3%D9%87%D8%A7%D9%84" TargetMode="External"/><Relationship Id="rId3" Type="http://schemas.openxmlformats.org/officeDocument/2006/relationships/hyperlink" Target="https://ar.wikipedia.org/wiki/%D9%81%D9%82%D8%B1" TargetMode="External"/><Relationship Id="rId7" Type="http://schemas.openxmlformats.org/officeDocument/2006/relationships/hyperlink" Target="https://ar.wikipedia.org/wiki/%D8%AF%D9%84%D8%AA%D8%A7" TargetMode="External"/><Relationship Id="rId12" Type="http://schemas.openxmlformats.org/officeDocument/2006/relationships/hyperlink" Target="https://ar.wikipedia.org/wiki/%D9%85%D8%AE" TargetMode="External"/><Relationship Id="rId2" Type="http://schemas.openxmlformats.org/officeDocument/2006/relationships/hyperlink" Target="https://ar.wikipedia.org/wiki/%D8%A8%D9%84%D8%A7%D8%BA%D8%B1%D8%A9" TargetMode="External"/><Relationship Id="rId16" Type="http://schemas.openxmlformats.org/officeDocument/2006/relationships/hyperlink" Target="https://ar.wikipedia.org/wiki/%D9%83%D8%A8%D8%AF" TargetMode="External"/><Relationship Id="rId1" Type="http://schemas.openxmlformats.org/officeDocument/2006/relationships/slideLayout" Target="../slideLayouts/slideLayout2.xml"/><Relationship Id="rId6" Type="http://schemas.openxmlformats.org/officeDocument/2006/relationships/hyperlink" Target="https://ar.wikipedia.org/wiki/%D8%B0%D8%B1%D8%A9_(%D9%86%D8%A8%D8%A7%D8%AA)" TargetMode="External"/><Relationship Id="rId11" Type="http://schemas.openxmlformats.org/officeDocument/2006/relationships/hyperlink" Target="https://ar.wikipedia.org/wiki/%D8%B5%D8%AF%D8%A7%D8%B9" TargetMode="External"/><Relationship Id="rId5" Type="http://schemas.openxmlformats.org/officeDocument/2006/relationships/hyperlink" Target="https://ar.wikipedia.org/wiki/%D8%A7%D9%84%D9%83%D8%AD%D9%88%D9%84" TargetMode="External"/><Relationship Id="rId15" Type="http://schemas.openxmlformats.org/officeDocument/2006/relationships/hyperlink" Target="https://ar.wikipedia.org/wiki/%D8%B5%D9%81%D8%B1%D8%A7%D8%A1" TargetMode="External"/><Relationship Id="rId10" Type="http://schemas.openxmlformats.org/officeDocument/2006/relationships/hyperlink" Target="https://ar.wikipedia.org/wiki/%D8%A7%D9%84%D8%AC%D9%84%D8%AF%D9%83%D9%8A" TargetMode="External"/><Relationship Id="rId4" Type="http://schemas.openxmlformats.org/officeDocument/2006/relationships/hyperlink" Target="https://ar.wikipedia.org/wiki/%D8%B3%D9%88%D8%A1_%D8%A7%D9%84%D8%AA%D8%BA%D8%B0%D9%8A%D8%A9" TargetMode="External"/><Relationship Id="rId9" Type="http://schemas.openxmlformats.org/officeDocument/2006/relationships/hyperlink" Target="https://ar.wikipedia.org/wiki/%D9%85%D8%B5%D8%B1" TargetMode="External"/><Relationship Id="rId14" Type="http://schemas.openxmlformats.org/officeDocument/2006/relationships/hyperlink" Target="https://ar.wikipedia.org/wiki/%D9%82%D9%8A%D8%A1"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ar.wikipedia.org/wiki/%D9%83%D9%88%D8%B1%D8%AA%D9%8A%D8%B2%D9%88%D9%86" TargetMode="External"/><Relationship Id="rId3" Type="http://schemas.openxmlformats.org/officeDocument/2006/relationships/hyperlink" Target="https://ar.wikipedia.org/wiki/%D8%AB%D9%84%D8%A7%D8%AB%D9%8A_%D9%81%D9%88%D8%B3%D9%81%D8%A7%D8%AA_%D8%A7%D9%84%D8%A3%D8%AF%D9%8A%D9%86%D9%88%D8%B3%D9%8A%D9%86" TargetMode="External"/><Relationship Id="rId7" Type="http://schemas.openxmlformats.org/officeDocument/2006/relationships/hyperlink" Target="https://ar.wikipedia.org/w/index.php?title=%D9%84%D8%A8%D9%8A%D8%AF%D8%A7%D8%AA&amp;action=edit&amp;redlink=1" TargetMode="External"/><Relationship Id="rId2" Type="http://schemas.openxmlformats.org/officeDocument/2006/relationships/hyperlink" Target="https://ar.wikipedia.org/wiki/%D8%AD%D9%85%D8%B6_%D8%A7%D9%84%D8%A8%D8%A7%D9%86%D8%AA%D9%88%D8%AB%D9%8A%D9%86%D9%8A%D9%83" TargetMode="External"/><Relationship Id="rId1" Type="http://schemas.openxmlformats.org/officeDocument/2006/relationships/slideLayout" Target="../slideLayouts/slideLayout2.xml"/><Relationship Id="rId6" Type="http://schemas.openxmlformats.org/officeDocument/2006/relationships/hyperlink" Target="https://ar.wikipedia.org/wiki/%D8%A8%D8%B1%D9%88%D8%AA%D9%8A%D9%86" TargetMode="External"/><Relationship Id="rId5" Type="http://schemas.openxmlformats.org/officeDocument/2006/relationships/hyperlink" Target="https://ar.wikipedia.org/wiki/%D9%83%D8%B1%D8%A8%D9%88%D9%87%D9%8A%D8%AF%D8%B1%D8%A7%D8%AA" TargetMode="External"/><Relationship Id="rId4" Type="http://schemas.openxmlformats.org/officeDocument/2006/relationships/hyperlink" Target="https://ar.wikipedia.org/wiki/%D8%A7%D9%84%D8%A8%D8%A7%D9%86%D8%AA%D9%88%D8%AB%D9%8A%D9%86%D9%8A%D9%8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دراسات عليا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dirty="0" smtClean="0"/>
              <a:t>Lec.2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ar-EG" dirty="0" smtClean="0"/>
              <a:t>(ويعرف أيضاً </a:t>
            </a:r>
            <a:r>
              <a:rPr lang="ar-EG" b="1" dirty="0" smtClean="0"/>
              <a:t>بفيتامين ب</a:t>
            </a:r>
            <a:r>
              <a:rPr lang="en-US" b="1" dirty="0" smtClean="0"/>
              <a:t>5</a:t>
            </a:r>
            <a:r>
              <a:rPr lang="ar-EG" b="1" dirty="0" smtClean="0"/>
              <a:t> وكذلك بحمض النيكوتينيك</a:t>
            </a:r>
            <a:r>
              <a:rPr lang="ar-EG" dirty="0" smtClean="0"/>
              <a:t>) هو </a:t>
            </a:r>
            <a:r>
              <a:rPr lang="ar-EG" dirty="0" smtClean="0">
                <a:hlinkClick r:id="rId2" tooltip="مركب عضوي"/>
              </a:rPr>
              <a:t>مركب عضوي</a:t>
            </a:r>
            <a:r>
              <a:rPr lang="ar-EG" dirty="0" smtClean="0"/>
              <a:t> </a:t>
            </a:r>
            <a:r>
              <a:rPr lang="ar-EG" dirty="0" smtClean="0">
                <a:hlinkClick r:id="rId3" tooltip="صيغة جزيئية"/>
              </a:rPr>
              <a:t>صيغته الجزيئية</a:t>
            </a:r>
            <a:r>
              <a:rPr lang="ar-EG" dirty="0" smtClean="0"/>
              <a:t> </a:t>
            </a:r>
            <a:r>
              <a:rPr lang="en-US" dirty="0" smtClean="0"/>
              <a:t>C</a:t>
            </a:r>
            <a:r>
              <a:rPr lang="en-US" baseline="-25000" dirty="0" smtClean="0"/>
              <a:t>6</a:t>
            </a:r>
            <a:r>
              <a:rPr lang="en-US" dirty="0" smtClean="0"/>
              <a:t>NH</a:t>
            </a:r>
            <a:r>
              <a:rPr lang="en-US" baseline="-25000" dirty="0" smtClean="0"/>
              <a:t>5</a:t>
            </a:r>
            <a:r>
              <a:rPr lang="en-US" dirty="0" smtClean="0"/>
              <a:t>O</a:t>
            </a:r>
            <a:r>
              <a:rPr lang="en-US" baseline="-25000" dirty="0" smtClean="0"/>
              <a:t>2</a:t>
            </a:r>
            <a:r>
              <a:rPr lang="en-US" dirty="0" smtClean="0"/>
              <a:t>، </a:t>
            </a:r>
            <a:r>
              <a:rPr lang="ar-EG" dirty="0" smtClean="0"/>
              <a:t>وهو أحد المواد الضرورية تواجدها في </a:t>
            </a:r>
            <a:r>
              <a:rPr lang="ar-EG" dirty="0" smtClean="0">
                <a:hlinkClick r:id="rId4" tooltip="الغذاء"/>
              </a:rPr>
              <a:t>الغذاء</a:t>
            </a:r>
            <a:r>
              <a:rPr lang="ar-EG" dirty="0" smtClean="0"/>
              <a:t>، ونقصه يسبب مرض </a:t>
            </a:r>
            <a:r>
              <a:rPr lang="ar-EG" dirty="0" smtClean="0">
                <a:hlinkClick r:id="rId5" tooltip="بلاغرة"/>
              </a:rPr>
              <a:t>البلاجرة</a:t>
            </a:r>
            <a:r>
              <a:rPr lang="ar-EG" dirty="0" smtClean="0"/>
              <a:t>. وهو أحد أنواع الفيتامينات التي تذوب في الماء . </a:t>
            </a:r>
          </a:p>
          <a:p>
            <a:pPr algn="r" rtl="1"/>
            <a:r>
              <a:rPr lang="ar-EG" dirty="0" smtClean="0">
                <a:hlinkClick r:id="rId6" tooltip="نيكوتيناميد"/>
              </a:rPr>
              <a:t>مركب النيكوتيناميد</a:t>
            </a:r>
            <a:r>
              <a:rPr lang="ar-EG" dirty="0" smtClean="0"/>
              <a:t> هو </a:t>
            </a:r>
            <a:r>
              <a:rPr lang="ar-EG" dirty="0" smtClean="0">
                <a:hlinkClick r:id="rId7" tooltip="أميد"/>
              </a:rPr>
              <a:t>الأميد</a:t>
            </a:r>
            <a:r>
              <a:rPr lang="ar-EG" dirty="0" smtClean="0"/>
              <a:t> المقابل للنياسين، ويمكن لكل منها التحول إلى الآخر، ولهذا يُعد شكلاً آخر لفيتامين ب3. </a:t>
            </a:r>
          </a:p>
          <a:p>
            <a:pPr algn="r" rtl="1"/>
            <a:r>
              <a:rPr lang="ar-EG" dirty="0" smtClean="0"/>
              <a:t>يرفع النياسين مستويات </a:t>
            </a:r>
            <a:r>
              <a:rPr lang="ar-EG" dirty="0" smtClean="0">
                <a:hlinkClick r:id="rId8" tooltip="بروتين دهني مرتفع الكثافة"/>
              </a:rPr>
              <a:t>البروتينات الدهنية مرتفعة الكثافة</a:t>
            </a:r>
            <a:r>
              <a:rPr lang="ar-EG" dirty="0" smtClean="0"/>
              <a:t>، ولذلك يُستخدم لتقليل خطر الإصابة بأمراض </a:t>
            </a:r>
            <a:r>
              <a:rPr lang="ar-EG" dirty="0" smtClean="0">
                <a:hlinkClick r:id="rId9" tooltip="القلب له واحد (فيلم)"/>
              </a:rPr>
              <a:t>القلب</a:t>
            </a:r>
            <a:r>
              <a:rPr lang="ar-EG" dirty="0" smtClean="0"/>
              <a:t> و</a:t>
            </a:r>
            <a:r>
              <a:rPr lang="ar-EG" dirty="0" smtClean="0">
                <a:hlinkClick r:id="rId10" tooltip="وعاء دموي"/>
              </a:rPr>
              <a:t>الأوعية الدموية</a:t>
            </a:r>
            <a:r>
              <a:rPr lang="ar-EG" dirty="0" smtClean="0"/>
              <a:t>. </a:t>
            </a:r>
          </a:p>
          <a:p>
            <a:pPr algn="r" rtl="1"/>
            <a:endParaRPr lang="en-US" dirty="0"/>
          </a:p>
        </p:txBody>
      </p:sp>
      <p:sp>
        <p:nvSpPr>
          <p:cNvPr id="3" name="Title 2"/>
          <p:cNvSpPr>
            <a:spLocks noGrp="1"/>
          </p:cNvSpPr>
          <p:nvPr>
            <p:ph type="title"/>
          </p:nvPr>
        </p:nvSpPr>
        <p:spPr/>
        <p:txBody>
          <a:bodyPr/>
          <a:lstStyle/>
          <a:p>
            <a:pPr algn="ctr" rtl="1"/>
            <a:r>
              <a:rPr lang="ar-EG" dirty="0" smtClean="0"/>
              <a:t>النياسين    فيتامين </a:t>
            </a:r>
            <a:r>
              <a:rPr lang="en-US" dirty="0" smtClean="0"/>
              <a:t>B5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ar-EG" dirty="0" smtClean="0"/>
              <a:t>التركيب         </a:t>
            </a:r>
            <a:endParaRPr lang="en-US" dirty="0"/>
          </a:p>
        </p:txBody>
      </p:sp>
      <p:pic>
        <p:nvPicPr>
          <p:cNvPr id="22532" name="Picture 4" descr="https://upload.wikimedia.org/wikipedia/commons/thumb/f/f8/Niacin.png/220px-Niacin.png"/>
          <p:cNvPicPr>
            <a:picLocks noChangeAspect="1" noChangeArrowheads="1"/>
          </p:cNvPicPr>
          <p:nvPr/>
        </p:nvPicPr>
        <p:blipFill>
          <a:blip r:embed="rId2" cstate="print"/>
          <a:srcRect/>
          <a:stretch>
            <a:fillRect/>
          </a:stretch>
        </p:blipFill>
        <p:spPr bwMode="auto">
          <a:xfrm>
            <a:off x="1905000" y="2590800"/>
            <a:ext cx="5181600" cy="2743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smtClean="0"/>
              <a:t>الصورة النشطة من النياسين هي الأدينين ثنائي النيوكليوتيد(</a:t>
            </a:r>
            <a:r>
              <a:rPr lang="ar-EG" dirty="0" smtClean="0">
                <a:hlinkClick r:id="rId2" tooltip="ثنائي نوكليوتيد الأدنين وأميد النيكوتين"/>
              </a:rPr>
              <a:t>ثنائي نوكليوتيد الأدنين وأميد النيكوتين</a:t>
            </a:r>
            <a:r>
              <a:rPr lang="ar-EG" dirty="0" smtClean="0"/>
              <a:t>) والأدينين ثنائي النيوكليوتيد فوسفات (</a:t>
            </a:r>
            <a:r>
              <a:rPr lang="ar-EG" dirty="0" smtClean="0">
                <a:hlinkClick r:id="rId3" tooltip="فوسفات ثنائي نيوكليوتيد الأدينين وأميد النيكوتين"/>
              </a:rPr>
              <a:t>فوسفات ثنائي نيوكليوتيد الأدينين وأميد النيكوتين</a:t>
            </a:r>
            <a:r>
              <a:rPr lang="ar-EG" dirty="0" smtClean="0"/>
              <a:t>) الموجودان في السيتوسول </a:t>
            </a:r>
            <a:r>
              <a:rPr lang="en-US" dirty="0" err="1" smtClean="0"/>
              <a:t>cytosol</a:t>
            </a:r>
            <a:r>
              <a:rPr lang="en-US" dirty="0" smtClean="0"/>
              <a:t> </a:t>
            </a:r>
            <a:r>
              <a:rPr lang="ar-EG" dirty="0" smtClean="0"/>
              <a:t>في معظم الخلايا (وهو الجزء من </a:t>
            </a:r>
            <a:r>
              <a:rPr lang="ar-EG" dirty="0" smtClean="0">
                <a:hlinkClick r:id="rId4" tooltip="السيتوبلازم"/>
              </a:rPr>
              <a:t>السيتوبلازم</a:t>
            </a:r>
            <a:r>
              <a:rPr lang="ar-EG" dirty="0" smtClean="0"/>
              <a:t> الخالي من العضيات) ويلعبان دورا مهما كعوامل مساعدة للعديد من الإنزيمات النازعة للهيدروجين في السيتوسول </a:t>
            </a:r>
            <a:r>
              <a:rPr lang="ar-EG" dirty="0" smtClean="0">
                <a:hlinkClick r:id="rId5" tooltip="ميتوكوندريا"/>
              </a:rPr>
              <a:t>الميتوكوندريا</a:t>
            </a:r>
            <a:r>
              <a:rPr lang="ar-EG" dirty="0" smtClean="0"/>
              <a:t>. وهذه الإنزيمات مثل لاكتات ديهيدروجينيز </a:t>
            </a:r>
            <a:r>
              <a:rPr lang="en-US" dirty="0" smtClean="0"/>
              <a:t>lactate </a:t>
            </a:r>
            <a:r>
              <a:rPr lang="en-US" dirty="0" err="1" smtClean="0"/>
              <a:t>dehydrogenase</a:t>
            </a:r>
            <a:r>
              <a:rPr lang="en-US" dirty="0" smtClean="0"/>
              <a:t> </a:t>
            </a:r>
            <a:r>
              <a:rPr lang="ar-EG" dirty="0" smtClean="0">
                <a:hlinkClick r:id="rId6" tooltip="مالات (الصفحة غير موجودة)"/>
              </a:rPr>
              <a:t>ومالات</a:t>
            </a:r>
            <a:r>
              <a:rPr lang="ar-EG" dirty="0" smtClean="0"/>
              <a:t> ديهيدروجينيز </a:t>
            </a:r>
            <a:r>
              <a:rPr lang="en-US" dirty="0" err="1" smtClean="0"/>
              <a:t>malate</a:t>
            </a:r>
            <a:r>
              <a:rPr lang="en-US" dirty="0" smtClean="0"/>
              <a:t> </a:t>
            </a:r>
            <a:r>
              <a:rPr lang="en-US" dirty="0" err="1" smtClean="0"/>
              <a:t>dehydrogenase</a:t>
            </a:r>
            <a:r>
              <a:rPr lang="en-US" dirty="0" smtClean="0"/>
              <a:t> </a:t>
            </a:r>
            <a:r>
              <a:rPr lang="ar-EG" dirty="0" smtClean="0"/>
              <a:t>أساسية في </a:t>
            </a:r>
            <a:r>
              <a:rPr lang="ar-EG" dirty="0" smtClean="0">
                <a:hlinkClick r:id="rId7" tooltip="أيض"/>
              </a:rPr>
              <a:t>أيض</a:t>
            </a:r>
            <a:r>
              <a:rPr lang="ar-EG" dirty="0" smtClean="0"/>
              <a:t> الأحماض الدهنية (الدهون) ، والكربوهيدرات </a:t>
            </a:r>
            <a:r>
              <a:rPr lang="ar-EG" dirty="0" smtClean="0">
                <a:hlinkClick r:id="rId8" tooltip="أحماض أمينية"/>
              </a:rPr>
              <a:t>والأحماض الأمينية</a:t>
            </a:r>
            <a:r>
              <a:rPr lang="ar-EG" dirty="0" smtClean="0"/>
              <a:t> . يمكن تصنيع النياسين من الحمض الأميني الأساسي </a:t>
            </a:r>
            <a:r>
              <a:rPr lang="ar-EG" dirty="0" smtClean="0">
                <a:hlinkClick r:id="rId9" tooltip="تربتوفان"/>
              </a:rPr>
              <a:t>تربتوفان</a:t>
            </a:r>
            <a:r>
              <a:rPr lang="ar-EG" dirty="0" smtClean="0"/>
              <a:t> بنسبة 1 ملليجرام نياسين لكل 60 ملليجرام تربتوفان بالعديد من التفاعلات التي يبدأها إنزيم تربتوفان بيروليز </a:t>
            </a:r>
            <a:r>
              <a:rPr lang="en-US" dirty="0" smtClean="0"/>
              <a:t>tryptophan </a:t>
            </a:r>
            <a:r>
              <a:rPr lang="en-US" dirty="0" err="1" smtClean="0"/>
              <a:t>pyrrolase</a:t>
            </a:r>
            <a:r>
              <a:rPr lang="en-US" dirty="0" smtClean="0"/>
              <a:t> </a:t>
            </a:r>
            <a:r>
              <a:rPr lang="ar-EG" dirty="0" smtClean="0"/>
              <a:t>وهو إنزيم هيموبروتيني. يستخدم النياسين علاجياً لخفض مستوى </a:t>
            </a:r>
            <a:r>
              <a:rPr lang="ar-EG" dirty="0" smtClean="0">
                <a:hlinkClick r:id="rId10" tooltip="كوليسترول"/>
              </a:rPr>
              <a:t>الكوليسترول</a:t>
            </a:r>
            <a:r>
              <a:rPr lang="ar-EG" dirty="0" smtClean="0"/>
              <a:t> في </a:t>
            </a:r>
            <a:r>
              <a:rPr lang="ar-EG" dirty="0" smtClean="0">
                <a:hlinkClick r:id="rId11" tooltip="بلازما"/>
              </a:rPr>
              <a:t>البلازما</a:t>
            </a:r>
            <a:r>
              <a:rPr lang="ar-EG" dirty="0" smtClean="0"/>
              <a:t> عن طريق تثبيط تدفق </a:t>
            </a:r>
            <a:r>
              <a:rPr lang="ar-EG" dirty="0" smtClean="0">
                <a:hlinkClick r:id="rId12" tooltip="احماض دهنية"/>
              </a:rPr>
              <a:t>الأحماض الدهنية</a:t>
            </a:r>
            <a:r>
              <a:rPr lang="ar-EG" dirty="0" smtClean="0"/>
              <a:t> الحرة من الأنسجة الدهنية، يعمل على تقليل الاصابة بمرض السكري ، ويقلل من خطر الاصابة بهشاشة العظام ، يحافظ على صحة الجلد وشبابه ونقائه وله دور في تغذية الشعر فهو يساهم في نموه وتقليل تساقطه. </a:t>
            </a:r>
            <a:endParaRPr lang="en-US" dirty="0"/>
          </a:p>
        </p:txBody>
      </p:sp>
      <p:sp>
        <p:nvSpPr>
          <p:cNvPr id="3" name="Title 2"/>
          <p:cNvSpPr>
            <a:spLocks noGrp="1"/>
          </p:cNvSpPr>
          <p:nvPr>
            <p:ph type="title"/>
          </p:nvPr>
        </p:nvSpPr>
        <p:spPr/>
        <p:txBody>
          <a:bodyPr/>
          <a:lstStyle/>
          <a:p>
            <a:pPr algn="ctr" rtl="1"/>
            <a:r>
              <a:rPr lang="ar-EG" dirty="0" smtClean="0"/>
              <a:t>الاهميه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5602" name="Picture 2" descr="https://scontent-hbe1-1.xx.fbcdn.net/v/t1.15752-9/90860195_926560234467998_6433134880762101760_n.jpg?_nc_cat=110&amp;_nc_sid=b96e70&amp;_nc_ohc=gZWZTv26vmUAX_s93RA&amp;_nc_ht=scontent-hbe1-1.xx&amp;oh=53b4c8d7b8a2f4d3d85c289e46306abb&amp;oe=5EA34E79"/>
          <p:cNvPicPr>
            <a:picLocks noChangeAspect="1" noChangeArrowheads="1"/>
          </p:cNvPicPr>
          <p:nvPr/>
        </p:nvPicPr>
        <p:blipFill>
          <a:blip r:embed="rId2" cstate="print"/>
          <a:srcRect/>
          <a:stretch>
            <a:fillRect/>
          </a:stretch>
        </p:blipFill>
        <p:spPr bwMode="auto">
          <a:xfrm>
            <a:off x="457200" y="304800"/>
            <a:ext cx="8382000" cy="5791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يؤدي نقص النياسين لمرض </a:t>
            </a:r>
            <a:r>
              <a:rPr lang="ar-EG" dirty="0" smtClean="0">
                <a:hlinkClick r:id="rId2" tooltip="بلاغرة"/>
              </a:rPr>
              <a:t>البلاجرة</a:t>
            </a:r>
            <a:r>
              <a:rPr lang="ar-EG" dirty="0" smtClean="0"/>
              <a:t>، ويرتبط نقصه عادةً </a:t>
            </a:r>
            <a:r>
              <a:rPr lang="ar-EG" dirty="0" smtClean="0">
                <a:hlinkClick r:id="rId3" tooltip="فقر"/>
              </a:rPr>
              <a:t>بالفقر</a:t>
            </a:r>
            <a:r>
              <a:rPr lang="ar-EG" dirty="0" smtClean="0"/>
              <a:t> و</a:t>
            </a:r>
            <a:r>
              <a:rPr lang="ar-EG" dirty="0" smtClean="0">
                <a:hlinkClick r:id="rId4" tooltip="سوء التغذية"/>
              </a:rPr>
              <a:t>سوء التغذية</a:t>
            </a:r>
            <a:r>
              <a:rPr lang="ar-EG" dirty="0" smtClean="0"/>
              <a:t> وإدمان </a:t>
            </a:r>
            <a:r>
              <a:rPr lang="ar-EG" dirty="0" smtClean="0">
                <a:hlinkClick r:id="rId5" tooltip="الكحول"/>
              </a:rPr>
              <a:t>الكحول</a:t>
            </a:r>
            <a:r>
              <a:rPr lang="ar-EG" dirty="0" smtClean="0"/>
              <a:t>، ولكنه يحدث أيضاً لدى المجتمعات التي تعتمد على </a:t>
            </a:r>
            <a:r>
              <a:rPr lang="ar-EG" dirty="0" smtClean="0">
                <a:hlinkClick r:id="rId6" tooltip="ذرة (نبات)"/>
              </a:rPr>
              <a:t>الذرة</a:t>
            </a:r>
            <a:r>
              <a:rPr lang="ar-EG" dirty="0" smtClean="0"/>
              <a:t> كغذاء أساسي، ولذلك هو منتشر في </a:t>
            </a:r>
            <a:r>
              <a:rPr lang="ar-EG" dirty="0" smtClean="0">
                <a:hlinkClick r:id="rId7" tooltip="دلتا"/>
              </a:rPr>
              <a:t>دلتا</a:t>
            </a:r>
            <a:r>
              <a:rPr lang="ar-EG" dirty="0" smtClean="0"/>
              <a:t> </a:t>
            </a:r>
            <a:r>
              <a:rPr lang="ar-EG" dirty="0" smtClean="0">
                <a:hlinkClick r:id="rId8" tooltip="النيل"/>
              </a:rPr>
              <a:t>النيل</a:t>
            </a:r>
            <a:r>
              <a:rPr lang="ar-EG" dirty="0" smtClean="0"/>
              <a:t> في </a:t>
            </a:r>
            <a:r>
              <a:rPr lang="ar-EG" dirty="0" smtClean="0">
                <a:hlinkClick r:id="rId9" tooltip="مصر"/>
              </a:rPr>
              <a:t>مصر</a:t>
            </a:r>
            <a:r>
              <a:rPr lang="ar-EG" dirty="0" smtClean="0"/>
              <a:t>. </a:t>
            </a:r>
          </a:p>
          <a:p>
            <a:pPr algn="r" rtl="1"/>
            <a:r>
              <a:rPr lang="ar-EG" dirty="0" smtClean="0"/>
              <a:t>تناول كميات كبيرة من النياسين (فيتامين ب5) يؤدي إلى توسيع الأوعية الدموية واحمرار </a:t>
            </a:r>
            <a:r>
              <a:rPr lang="ar-EG" dirty="0" smtClean="0">
                <a:hlinkClick r:id="rId10" tooltip="الجلدكي"/>
              </a:rPr>
              <a:t>الجلد</a:t>
            </a:r>
            <a:r>
              <a:rPr lang="ar-EG" dirty="0" smtClean="0"/>
              <a:t> </a:t>
            </a:r>
            <a:r>
              <a:rPr lang="ar-EG" dirty="0" smtClean="0">
                <a:hlinkClick r:id="rId11" tooltip="صداع"/>
              </a:rPr>
              <a:t>والصداع</a:t>
            </a:r>
            <a:r>
              <a:rPr lang="ar-EG" dirty="0" smtClean="0"/>
              <a:t> وازدياد تدفق الدم داخل </a:t>
            </a:r>
            <a:r>
              <a:rPr lang="ar-EG" dirty="0" smtClean="0">
                <a:hlinkClick r:id="rId12" tooltip="مخ"/>
              </a:rPr>
              <a:t>المخ</a:t>
            </a:r>
            <a:r>
              <a:rPr lang="ar-EG" dirty="0" smtClean="0"/>
              <a:t> </a:t>
            </a:r>
            <a:r>
              <a:rPr lang="ar-EG" dirty="0" smtClean="0">
                <a:hlinkClick r:id="rId13" tooltip="إسهال"/>
              </a:rPr>
              <a:t>والإسهال</a:t>
            </a:r>
            <a:r>
              <a:rPr lang="ar-EG" dirty="0" smtClean="0"/>
              <a:t> </a:t>
            </a:r>
            <a:r>
              <a:rPr lang="ar-EG" dirty="0" smtClean="0">
                <a:hlinkClick r:id="rId14" tooltip="قيء"/>
              </a:rPr>
              <a:t>القئ</a:t>
            </a:r>
            <a:r>
              <a:rPr lang="ar-EG" dirty="0" smtClean="0"/>
              <a:t> وعلى المدى الطويل تحدث </a:t>
            </a:r>
            <a:r>
              <a:rPr lang="ar-EG" dirty="0" smtClean="0">
                <a:hlinkClick r:id="rId15" tooltip="صفراء"/>
              </a:rPr>
              <a:t>الصفراء</a:t>
            </a:r>
            <a:r>
              <a:rPr lang="ar-EG" dirty="0" smtClean="0"/>
              <a:t> ويتضرر </a:t>
            </a:r>
            <a:r>
              <a:rPr lang="ar-EG" dirty="0" smtClean="0">
                <a:hlinkClick r:id="rId16" tooltip="كبد"/>
              </a:rPr>
              <a:t>الكبد</a:t>
            </a:r>
            <a:r>
              <a:rPr lang="ar-EG" dirty="0" smtClean="0"/>
              <a:t>. </a:t>
            </a:r>
          </a:p>
          <a:p>
            <a:endParaRPr lang="en-US" dirty="0"/>
          </a:p>
        </p:txBody>
      </p:sp>
      <p:sp>
        <p:nvSpPr>
          <p:cNvPr id="3" name="Title 2"/>
          <p:cNvSpPr>
            <a:spLocks noGrp="1"/>
          </p:cNvSpPr>
          <p:nvPr>
            <p:ph type="title"/>
          </p:nvPr>
        </p:nvSpPr>
        <p:spPr/>
        <p:txBody>
          <a:bodyPr/>
          <a:lstStyle/>
          <a:p>
            <a:pPr algn="ctr" rtl="1"/>
            <a:r>
              <a:rPr lang="ar-EG" dirty="0" smtClean="0"/>
              <a:t>النقص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rtl="1"/>
            <a:r>
              <a:rPr lang="ar-EG" dirty="0" smtClean="0"/>
              <a:t>تخليق النياسين        </a:t>
            </a:r>
            <a:endParaRPr lang="en-US" dirty="0"/>
          </a:p>
        </p:txBody>
      </p:sp>
      <p:pic>
        <p:nvPicPr>
          <p:cNvPr id="27650" name="Picture 2" descr="https://scontent-hbe1-1.xx.fbcdn.net/v/t1.15752-9/91497800_212671270077086_7064931609455099904_n.jpg?_nc_cat=110&amp;_nc_sid=b96e70&amp;_nc_ohc=py9A6KtNfeUAX9jbdQP&amp;_nc_ht=scontent-hbe1-1.xx&amp;oh=d79600fad576b7b2489f23b1a0e4bb9d&amp;oe=5EA2A1FB"/>
          <p:cNvPicPr>
            <a:picLocks noChangeAspect="1" noChangeArrowheads="1"/>
          </p:cNvPicPr>
          <p:nvPr/>
        </p:nvPicPr>
        <p:blipFill>
          <a:blip r:embed="rId2" cstate="print"/>
          <a:srcRect/>
          <a:stretch>
            <a:fillRect/>
          </a:stretch>
        </p:blipFill>
        <p:spPr bwMode="auto">
          <a:xfrm>
            <a:off x="457200" y="1143001"/>
            <a:ext cx="8143875" cy="4648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rtl="1"/>
            <a:r>
              <a:rPr lang="ar-EG" dirty="0" smtClean="0"/>
              <a:t>التخليق الحيوي للنياسين    </a:t>
            </a:r>
            <a:endParaRPr lang="en-US" dirty="0"/>
          </a:p>
        </p:txBody>
      </p:sp>
      <p:pic>
        <p:nvPicPr>
          <p:cNvPr id="28674" name="Picture 2" descr="https://scontent-hbe1-1.xx.fbcdn.net/v/t1.15752-9/91518091_563557641179722_385592852345782272_n.jpg?_nc_cat=110&amp;_nc_sid=b96e70&amp;_nc_ohc=dKyYePgaGFQAX8hx5XI&amp;_nc_ht=scontent-hbe1-1.xx&amp;oh=8ae8ab7024d305e797aadc971f099fb8&amp;oe=5EA359EB"/>
          <p:cNvPicPr>
            <a:picLocks noChangeAspect="1" noChangeArrowheads="1"/>
          </p:cNvPicPr>
          <p:nvPr/>
        </p:nvPicPr>
        <p:blipFill>
          <a:blip r:embed="rId2" cstate="print"/>
          <a:srcRect/>
          <a:stretch>
            <a:fillRect/>
          </a:stretch>
        </p:blipFill>
        <p:spPr bwMode="auto">
          <a:xfrm>
            <a:off x="304800" y="1295400"/>
            <a:ext cx="8458200" cy="4953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rtl="1"/>
            <a:r>
              <a:rPr lang="ar-EG" dirty="0" smtClean="0"/>
              <a:t>يُعدّ فيتامين ب3؛ والمعروف أيضاً باسم حمض البانتوثينيك (بالإنجليزيّة: </a:t>
            </a:r>
            <a:r>
              <a:rPr lang="en-US" dirty="0" err="1" smtClean="0"/>
              <a:t>Pantothenic</a:t>
            </a:r>
            <a:r>
              <a:rPr lang="en-US" dirty="0" smtClean="0"/>
              <a:t> Acid) </a:t>
            </a:r>
            <a:r>
              <a:rPr lang="ar-EG" dirty="0" smtClean="0"/>
              <a:t>من مجموعة فيتامينات ب الذائبة في الماء، واسمهُ مُشتقٌ من الكلمة اليونانية </a:t>
            </a:r>
            <a:r>
              <a:rPr lang="en-US" dirty="0" err="1" smtClean="0"/>
              <a:t>Pantos</a:t>
            </a:r>
            <a:r>
              <a:rPr lang="en-US" dirty="0" smtClean="0"/>
              <a:t>؛ </a:t>
            </a:r>
            <a:r>
              <a:rPr lang="ar-EG" dirty="0" smtClean="0"/>
              <a:t>والتي تعني في كلّ مكان، وذلك لأنّه متوفر في الأغذية النباتيّة والحيوانيّة، وهو موجودٌ أيضاً في جميع خلايا الكائنات الحية، ويساهم هذا الفيتامين في إنتاج الطاقة لدخوله في عملية تكسير الدهون والكربوهيدرات؛ حيث إنّه يُعدّ ضرورياً للكثير من الإنزيمات التي تُحفّز أيض هذه المواد الغذائيّة الرئيسيّة إضافةً إلى البروتين، وهو أحدُ مُكوّنات مرافق الإنزيم أ (بالإنجليزيّة: </a:t>
            </a:r>
            <a:r>
              <a:rPr lang="en-US" dirty="0" smtClean="0"/>
              <a:t>Coenzyme A)؛ </a:t>
            </a:r>
            <a:r>
              <a:rPr lang="ar-EG" dirty="0" smtClean="0"/>
              <a:t>الذي يدخل في أيض الأحماض الدهنيّة، وبروتيناً يُسمّى (بالإنجليزيّة: </a:t>
            </a:r>
            <a:r>
              <a:rPr lang="en-US" dirty="0" err="1" smtClean="0"/>
              <a:t>Acyl</a:t>
            </a:r>
            <a:r>
              <a:rPr lang="en-US" dirty="0" smtClean="0"/>
              <a:t> Carrier Protein) </a:t>
            </a:r>
            <a:r>
              <a:rPr lang="ar-EG" dirty="0" smtClean="0"/>
              <a:t>المُكوّن لها، كما أنّه يدخل في التفاعلات الكيميائيّة في الخلايا الحيّة التي تعتمد على الأكسجين في التنفس الداخليّ فيما يُعرَف بدورة حمض الستريك (بالإنجليزية: </a:t>
            </a:r>
            <a:r>
              <a:rPr lang="en-US" dirty="0" smtClean="0"/>
              <a:t>Citric acid cycle)، </a:t>
            </a:r>
            <a:r>
              <a:rPr lang="ar-EG" dirty="0" smtClean="0"/>
              <a:t>ويُعزّز فيتامين ب5 أيضاً من صحّة الجلد، والشعر، والعينين، والكبد</a:t>
            </a:r>
            <a:br>
              <a:rPr lang="ar-EG" dirty="0" smtClean="0"/>
            </a:br>
            <a:r>
              <a:rPr lang="ar-EG" dirty="0" smtClean="0"/>
              <a:t/>
            </a:r>
            <a:br>
              <a:rPr lang="ar-EG" dirty="0" smtClean="0"/>
            </a:br>
            <a:endParaRPr lang="en-US" dirty="0" smtClean="0"/>
          </a:p>
          <a:p>
            <a:endParaRPr lang="en-US" dirty="0"/>
          </a:p>
        </p:txBody>
      </p:sp>
      <p:sp>
        <p:nvSpPr>
          <p:cNvPr id="3" name="Title 2"/>
          <p:cNvSpPr>
            <a:spLocks noGrp="1"/>
          </p:cNvSpPr>
          <p:nvPr>
            <p:ph type="title"/>
          </p:nvPr>
        </p:nvSpPr>
        <p:spPr/>
        <p:txBody>
          <a:bodyPr/>
          <a:lstStyle/>
          <a:p>
            <a:pPr algn="ctr" rtl="1"/>
            <a:r>
              <a:rPr lang="ar-EG" dirty="0" smtClean="0"/>
              <a:t>فيتامين </a:t>
            </a:r>
            <a:r>
              <a:rPr lang="en-US" dirty="0" smtClean="0"/>
              <a:t>B3 </a:t>
            </a:r>
            <a:r>
              <a:rPr lang="ar-EG" dirty="0" smtClean="0"/>
              <a:t> ( حمض البانتوثينيك)</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smtClean="0"/>
              <a:t>عباره عن الفا وجاما – هيدروكسي- ثنائي ميثيل بيوتيريل </a:t>
            </a:r>
          </a:p>
          <a:p>
            <a:endParaRPr lang="en-US" dirty="0"/>
          </a:p>
        </p:txBody>
      </p:sp>
      <p:sp>
        <p:nvSpPr>
          <p:cNvPr id="3" name="Title 2"/>
          <p:cNvSpPr>
            <a:spLocks noGrp="1"/>
          </p:cNvSpPr>
          <p:nvPr>
            <p:ph type="title"/>
          </p:nvPr>
        </p:nvSpPr>
        <p:spPr/>
        <p:txBody>
          <a:bodyPr/>
          <a:lstStyle/>
          <a:p>
            <a:r>
              <a:rPr lang="ar-EG" dirty="0" smtClean="0"/>
              <a:t>التركيب </a:t>
            </a:r>
            <a:endParaRPr lang="en-US" dirty="0"/>
          </a:p>
        </p:txBody>
      </p:sp>
      <p:pic>
        <p:nvPicPr>
          <p:cNvPr id="1029" name="Picture 5" descr="فيتاميت ب(5) B5 , او حمض البانتوثينيك :Pantothenic Acid – مصادر ..."/>
          <p:cNvPicPr>
            <a:picLocks noChangeAspect="1" noChangeArrowheads="1"/>
          </p:cNvPicPr>
          <p:nvPr/>
        </p:nvPicPr>
        <p:blipFill>
          <a:blip r:embed="rId2" cstate="print"/>
          <a:srcRect/>
          <a:stretch>
            <a:fillRect/>
          </a:stretch>
        </p:blipFill>
        <p:spPr bwMode="auto">
          <a:xfrm>
            <a:off x="2286000" y="2743200"/>
            <a:ext cx="4572000" cy="2133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يمتص </a:t>
            </a:r>
            <a:r>
              <a:rPr lang="ar-EG" dirty="0" smtClean="0">
                <a:hlinkClick r:id="rId2" tooltip="حمض البانتوثينيك"/>
              </a:rPr>
              <a:t>حمض البانتوثينيك</a:t>
            </a:r>
            <a:r>
              <a:rPr lang="ar-EG" dirty="0" smtClean="0"/>
              <a:t> في الأمعاء ثم تتم فسفرته بواسطة </a:t>
            </a:r>
            <a:r>
              <a:rPr lang="ar-EG" dirty="0" smtClean="0">
                <a:hlinkClick r:id="rId3" tooltip="ثلاثي فوسفات الأدينوسين"/>
              </a:rPr>
              <a:t>ثلاثي فوسفات الأدينوسين</a:t>
            </a:r>
            <a:r>
              <a:rPr lang="ar-EG" dirty="0" smtClean="0"/>
              <a:t> (أدينوزين ثلاثي الفوسفات) إلى 4-فوسفوبانتوثينات. والصورة النشطة من حمض </a:t>
            </a:r>
            <a:r>
              <a:rPr lang="ar-EG" dirty="0" smtClean="0">
                <a:hlinkClick r:id="rId4" tooltip="البانتوثينيك"/>
              </a:rPr>
              <a:t>البانتوثينيك</a:t>
            </a:r>
            <a:r>
              <a:rPr lang="ar-EG" dirty="0" smtClean="0"/>
              <a:t> هي كونزيم أ</a:t>
            </a:r>
            <a:r>
              <a:rPr lang="en-US" dirty="0" smtClean="0"/>
              <a:t>coenzyme A (</a:t>
            </a:r>
            <a:r>
              <a:rPr lang="en-US" dirty="0" err="1" smtClean="0"/>
              <a:t>CoA</a:t>
            </a:r>
            <a:r>
              <a:rPr lang="en-US" dirty="0" smtClean="0"/>
              <a:t>) </a:t>
            </a:r>
            <a:r>
              <a:rPr lang="ar-EG" dirty="0" smtClean="0"/>
              <a:t>والبروتين الحامل الأسيل</a:t>
            </a:r>
            <a:r>
              <a:rPr lang="en-US" dirty="0" err="1" smtClean="0"/>
              <a:t>Acyl</a:t>
            </a:r>
            <a:r>
              <a:rPr lang="en-US" dirty="0" smtClean="0"/>
              <a:t> Carrier Protein (ACP) </a:t>
            </a:r>
            <a:r>
              <a:rPr lang="ar-EG" dirty="0" smtClean="0"/>
              <a:t>وكوإنزيم (مساعد إنزيم) أ يعمل في أيض ونقل السلاسل الكربونية ولذلك فهو مطلوب لهدم </a:t>
            </a:r>
            <a:r>
              <a:rPr lang="ar-EG" dirty="0" smtClean="0">
                <a:hlinkClick r:id="rId5" tooltip="كربوهيدرات"/>
              </a:rPr>
              <a:t>الكربوهيدرات</a:t>
            </a:r>
            <a:r>
              <a:rPr lang="ar-EG" dirty="0" smtClean="0"/>
              <a:t> </a:t>
            </a:r>
            <a:r>
              <a:rPr lang="ar-EG" dirty="0" smtClean="0">
                <a:hlinkClick r:id="rId6" tooltip="بروتين"/>
              </a:rPr>
              <a:t>والبروتينات</a:t>
            </a:r>
            <a:r>
              <a:rPr lang="ar-EG" dirty="0" smtClean="0"/>
              <a:t> </a:t>
            </a:r>
            <a:r>
              <a:rPr lang="ar-EG" dirty="0" smtClean="0">
                <a:hlinkClick r:id="rId7" tooltip="لبيدات (الصفحة غير موجودة)"/>
              </a:rPr>
              <a:t>واللبيدات</a:t>
            </a:r>
            <a:r>
              <a:rPr lang="ar-EG" dirty="0" smtClean="0"/>
              <a:t>. الفيتامين مطلوب أيضاً للنمو الصحي السليم للشعر وهو يستخدم في الطب الطبيعي كبديل </a:t>
            </a:r>
            <a:r>
              <a:rPr lang="ar-EG" dirty="0" smtClean="0">
                <a:hlinkClick r:id="rId8" tooltip="كورتيزون"/>
              </a:rPr>
              <a:t>للكورتيزون</a:t>
            </a:r>
            <a:r>
              <a:rPr lang="ar-EG" dirty="0" smtClean="0"/>
              <a:t>. </a:t>
            </a:r>
            <a:endParaRPr lang="en-US" dirty="0"/>
          </a:p>
        </p:txBody>
      </p:sp>
      <p:sp>
        <p:nvSpPr>
          <p:cNvPr id="3" name="Title 2"/>
          <p:cNvSpPr>
            <a:spLocks noGrp="1"/>
          </p:cNvSpPr>
          <p:nvPr>
            <p:ph type="title"/>
          </p:nvPr>
        </p:nvSpPr>
        <p:spPr/>
        <p:txBody>
          <a:bodyPr/>
          <a:lstStyle/>
          <a:p>
            <a:pPr algn="ctr"/>
            <a:r>
              <a:rPr lang="ar-EG" dirty="0" smtClean="0"/>
              <a:t>الاهميه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77500" lnSpcReduction="20000"/>
          </a:bodyPr>
          <a:lstStyle/>
          <a:p>
            <a:pPr algn="r" rtl="1"/>
            <a:r>
              <a:rPr lang="ar-EG" dirty="0" smtClean="0">
                <a:latin typeface="Arial Black" pitchFamily="34" charset="0"/>
              </a:rPr>
              <a:t>تحسين الأداء الرياضي: فقد ظهر أنّ تناول فيتامين ب3 مع البانتيثيئين (بالإنجليزيّة: </a:t>
            </a:r>
            <a:r>
              <a:rPr lang="en-US" dirty="0" err="1" smtClean="0">
                <a:latin typeface="Arial Black" pitchFamily="34" charset="0"/>
              </a:rPr>
              <a:t>Pantethine</a:t>
            </a:r>
            <a:r>
              <a:rPr lang="en-US" dirty="0" smtClean="0">
                <a:latin typeface="Arial Black" pitchFamily="34" charset="0"/>
              </a:rPr>
              <a:t>) </a:t>
            </a:r>
            <a:r>
              <a:rPr lang="ar-EG" dirty="0" smtClean="0">
                <a:latin typeface="Arial Black" pitchFamily="34" charset="0"/>
              </a:rPr>
              <a:t>والثيامين لا يُحسّن من قوة العضلات، أو من قدرة تحمُّل الرياضيين المتمرّسين.</a:t>
            </a:r>
          </a:p>
          <a:p>
            <a:pPr algn="r" rtl="1"/>
            <a:r>
              <a:rPr lang="ar-EG" dirty="0" smtClean="0">
                <a:latin typeface="Arial Black" pitchFamily="34" charset="0"/>
              </a:rPr>
              <a:t>التقليل من قصور الانتباه وفرط الحركة: (بالإنجليزيّة: </a:t>
            </a:r>
            <a:r>
              <a:rPr lang="en-US" dirty="0" smtClean="0">
                <a:latin typeface="Arial Black" pitchFamily="34" charset="0"/>
              </a:rPr>
              <a:t>ADHD)، </a:t>
            </a:r>
            <a:r>
              <a:rPr lang="ar-EG" dirty="0" smtClean="0">
                <a:latin typeface="Arial Black" pitchFamily="34" charset="0"/>
              </a:rPr>
              <a:t>وهي تُمثل اضطراباً نفسيّاً يتأخر فيه النموّ العصبيّ في مرحلة الطفولة، وتتضارب الأدلّة حول فائدة تناول فيتامين ب3 مع جرعاتٍ كبيرةٍ من الفيتامينات الأخرى في التخفيف من هذا المرض.[٤] فقد أشارت دراسةٌ من </a:t>
            </a:r>
            <a:r>
              <a:rPr lang="en-US" dirty="0" err="1" smtClean="0">
                <a:latin typeface="Arial Black" pitchFamily="34" charset="0"/>
              </a:rPr>
              <a:t>Pirogov</a:t>
            </a:r>
            <a:r>
              <a:rPr lang="en-US" dirty="0" smtClean="0">
                <a:latin typeface="Arial Black" pitchFamily="34" charset="0"/>
              </a:rPr>
              <a:t> Russian National Research Medical University </a:t>
            </a:r>
            <a:r>
              <a:rPr lang="ar-EG" dirty="0" smtClean="0">
                <a:latin typeface="Arial Black" pitchFamily="34" charset="0"/>
              </a:rPr>
              <a:t>عام 2013 أُجريت على 32 طفلاً يتراوح عمرهم بين 6–12 عاماً أنّ استهلاك أحد منتجات فيتامين ب3 على شكل </a:t>
            </a:r>
            <a:r>
              <a:rPr lang="en-US" dirty="0" err="1" smtClean="0">
                <a:latin typeface="Arial Black" pitchFamily="34" charset="0"/>
              </a:rPr>
              <a:t>Homopantothenic</a:t>
            </a:r>
            <a:r>
              <a:rPr lang="en-US" dirty="0" smtClean="0">
                <a:latin typeface="Arial Black" pitchFamily="34" charset="0"/>
              </a:rPr>
              <a:t> acid </a:t>
            </a:r>
            <a:r>
              <a:rPr lang="ar-EG" dirty="0" smtClean="0">
                <a:latin typeface="Arial Black" pitchFamily="34" charset="0"/>
              </a:rPr>
              <a:t>بجرعةٍ تتراوح بين 500–1000 مليغرامٍ يومياً قلّل من ظهور بعض الأعراض لديهم بعد شهرين، بينما احتاج التحسن في أعراضٍ أخرى مُدّةً أطول؛ حيث تطلب تحسن مفهوم الذات، والتنشئة الاجتماعية، والنشاط الاجتماعي مُدّةً تبلغ 4 شهور، أمّا الواجب المنزلي، والمهارات الحياتيّة، والسلوك فقد احتاج 6 أشهر.</a:t>
            </a:r>
          </a:p>
          <a:p>
            <a:pPr algn="r" rtl="1"/>
            <a:r>
              <a:rPr lang="ar-EG" dirty="0" smtClean="0">
                <a:latin typeface="Arial Black" pitchFamily="34" charset="0"/>
              </a:rPr>
              <a:t> التقليل من الإمساك: فقد يُساعد تناول مركب الديكسبانثينول (بالإنجليزيّة: </a:t>
            </a:r>
            <a:r>
              <a:rPr lang="en-US" dirty="0" err="1" smtClean="0">
                <a:latin typeface="Arial Black" pitchFamily="34" charset="0"/>
              </a:rPr>
              <a:t>Dexpanthenol</a:t>
            </a:r>
            <a:r>
              <a:rPr lang="en-US" dirty="0" smtClean="0">
                <a:latin typeface="Arial Black" pitchFamily="34" charset="0"/>
              </a:rPr>
              <a:t>)؛ </a:t>
            </a:r>
            <a:r>
              <a:rPr lang="ar-EG" dirty="0" smtClean="0">
                <a:latin typeface="Arial Black" pitchFamily="34" charset="0"/>
              </a:rPr>
              <a:t>وهي مادّةٌ كيميائيّة تُشبه فيتامين ب3، عبر الفم يومياً على تقليل خطر الإمساك</a:t>
            </a:r>
            <a:r>
              <a:rPr lang="ar-EG" dirty="0" smtClean="0">
                <a:latin typeface="Arial Black" pitchFamily="34" charset="0"/>
              </a:rPr>
              <a:t>.</a:t>
            </a:r>
            <a:endParaRPr lang="ar-EG" dirty="0" smtClean="0">
              <a:latin typeface="Arial Black" pitchFamily="34" charset="0"/>
            </a:endParaRPr>
          </a:p>
          <a:p>
            <a:pPr algn="r" rtl="1"/>
            <a:r>
              <a:rPr lang="ar-EG" dirty="0" smtClean="0">
                <a:latin typeface="Arial Black" pitchFamily="34" charset="0"/>
              </a:rPr>
              <a:t/>
            </a:r>
            <a:br>
              <a:rPr lang="ar-EG" dirty="0" smtClean="0">
                <a:latin typeface="Arial Black" pitchFamily="34" charset="0"/>
              </a:rPr>
            </a:br>
            <a:r>
              <a:rPr lang="ar-EG" dirty="0" smtClean="0">
                <a:latin typeface="Arial Black" pitchFamily="34" charset="0"/>
              </a:rPr>
              <a:t/>
            </a:r>
            <a:br>
              <a:rPr lang="ar-EG" dirty="0" smtClean="0">
                <a:latin typeface="Arial Black" pitchFamily="34" charset="0"/>
              </a:rPr>
            </a:br>
            <a:endParaRPr lang="en-US" dirty="0">
              <a:latin typeface="Arial Black" pitchFamily="34" charset="0"/>
            </a:endParaRPr>
          </a:p>
        </p:txBody>
      </p:sp>
      <p:sp>
        <p:nvSpPr>
          <p:cNvPr id="3" name="Title 2"/>
          <p:cNvSpPr>
            <a:spLocks noGrp="1"/>
          </p:cNvSpPr>
          <p:nvPr>
            <p:ph type="title"/>
          </p:nvPr>
        </p:nvSpPr>
        <p:spPr>
          <a:xfrm>
            <a:off x="457200" y="274638"/>
            <a:ext cx="8229600" cy="411162"/>
          </a:xfrm>
        </p:spPr>
        <p:txBody>
          <a:bodyPr>
            <a:normAutofit fontScale="90000"/>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365760" lvl="8" indent="-256032" algn="r" rtl="1">
              <a:spcBef>
                <a:spcPts val="400"/>
              </a:spcBef>
              <a:buClr>
                <a:schemeClr val="accent1"/>
              </a:buClr>
              <a:buSzPct val="68000"/>
              <a:buFont typeface="Wingdings 3"/>
              <a:buChar char=""/>
            </a:pPr>
            <a:r>
              <a:rPr lang="ar-EG" sz="2700" dirty="0" smtClean="0">
                <a:latin typeface="Arial Black" pitchFamily="34" charset="0"/>
              </a:rPr>
              <a:t>تقليل أعراض التهاب المفصل التنكسيّ: (بالإنجليزيّة: </a:t>
            </a:r>
            <a:r>
              <a:rPr lang="en-US" sz="2700" dirty="0" smtClean="0">
                <a:latin typeface="Arial Black" pitchFamily="34" charset="0"/>
              </a:rPr>
              <a:t>Osteoarthritis)؛ </a:t>
            </a:r>
            <a:r>
              <a:rPr lang="ar-EG" sz="2700" dirty="0" smtClean="0">
                <a:latin typeface="Arial Black" pitchFamily="34" charset="0"/>
              </a:rPr>
              <a:t>لا توجد أدلّة كافية على فعاليّة استخدام فيتامين ب3 في تقليل أعراض التهاب المفصل التنكسيّ،لّا أنّ دراسةً أوليّة نُشرت في مجلّة </a:t>
            </a:r>
            <a:r>
              <a:rPr lang="en-US" sz="2700" dirty="0" err="1" smtClean="0">
                <a:latin typeface="Arial Black" pitchFamily="34" charset="0"/>
              </a:rPr>
              <a:t>Gerontologija</a:t>
            </a:r>
            <a:r>
              <a:rPr lang="en-US" sz="2700" dirty="0" smtClean="0">
                <a:latin typeface="Arial Black" pitchFamily="34" charset="0"/>
              </a:rPr>
              <a:t> </a:t>
            </a:r>
            <a:r>
              <a:rPr lang="ar-EG" sz="2700" dirty="0" smtClean="0">
                <a:latin typeface="Arial Black" pitchFamily="34" charset="0"/>
              </a:rPr>
              <a:t>عام 2007 لاحظت قلّة استهلاك فيتامين د، والكولين، والبيوتين، وفيتامين ب3، لدى النساء في سن انقطاع الطمث ممن أُصبنَ بالتهاب المفاصل في الركبة، كما أنّ الانخفاض في استهلاك هذه المغذيات قد يرتبط بتفاقم هذه الحالة.</a:t>
            </a:r>
          </a:p>
          <a:p>
            <a:pPr algn="r" rtl="1"/>
            <a:r>
              <a:rPr lang="ar-EG" dirty="0" smtClean="0">
                <a:latin typeface="Arial Black" pitchFamily="34" charset="0"/>
              </a:rPr>
              <a:t> الشفاء بعد جراحة استئصال المرارة: فقد لا يُحسن تناول فيتامين ب3 أو الديكسبانثينول من وظيفة الأمعاء بعد هذه الجراحة</a:t>
            </a:r>
          </a:p>
          <a:p>
            <a:pPr algn="r" rtl="1"/>
            <a:r>
              <a:rPr lang="ar-EG" dirty="0" smtClean="0">
                <a:latin typeface="Arial Black" pitchFamily="34" charset="0"/>
              </a:rPr>
              <a:t>ومع ذلك فإنَّ تناول الديكسبانثينول عن طريق الفم قد يقلل من الأعراض الأخرى بعد الجراحة؛ كالتهاب الحلق.[تقليل أعراض الالتهاب المفصلي الروماتويدي: بيّنت الدراسات أنَّ حمض البانتوثنيك الذي يُعطى على شكل بانتوثينات الكالسيوم لا يُقلل من أعراض المفاصل عند الأشخاص المصابين بالتهاب المفصل الروماتويدي</a:t>
            </a:r>
            <a:br>
              <a:rPr lang="ar-EG" dirty="0" smtClean="0">
                <a:latin typeface="Arial Black" pitchFamily="34" charset="0"/>
              </a:rPr>
            </a:b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الخميره – الكبد واجزاء النباتات الخضراء </a:t>
            </a:r>
          </a:p>
          <a:p>
            <a:pPr algn="r" rtl="1"/>
            <a:r>
              <a:rPr lang="ar-EG" dirty="0" smtClean="0"/>
              <a:t>النقص :</a:t>
            </a:r>
          </a:p>
          <a:p>
            <a:pPr algn="r" rtl="1"/>
            <a:r>
              <a:rPr lang="ar-EG" dirty="0" smtClean="0"/>
              <a:t>اصابه الجلد (الاهاب) والاغشيه المخاطيه المبطنه للاعضاء الداخليه وحدوث تغيرات انقراضيه لعدد من الاعضاء والانسجه ( وتعاني غدد الافرازات الداخليه علي وجه الخصوص من نقصه)</a:t>
            </a:r>
          </a:p>
          <a:p>
            <a:pPr algn="r" rtl="1"/>
            <a:r>
              <a:rPr lang="ar-EG" dirty="0" smtClean="0"/>
              <a:t>سقوط الشعر وفقد لونه </a:t>
            </a:r>
          </a:p>
          <a:p>
            <a:pPr algn="r" rtl="1"/>
            <a:r>
              <a:rPr lang="ar-EG" dirty="0" smtClean="0"/>
              <a:t>ومن اكثر الاعراض هي تنميل اصابع القدم المصحوب بوخز ثم يتبعه ظهور الم متضرم في اصابع وبواطن الاقدام الذي لا يلبث ان ينتشر حتي يصل الي الساق ( لهب الاقدام)                                                            </a:t>
            </a:r>
            <a:endParaRPr lang="en-US" dirty="0"/>
          </a:p>
        </p:txBody>
      </p:sp>
      <p:sp>
        <p:nvSpPr>
          <p:cNvPr id="3" name="Title 2"/>
          <p:cNvSpPr>
            <a:spLocks noGrp="1"/>
          </p:cNvSpPr>
          <p:nvPr>
            <p:ph type="title"/>
          </p:nvPr>
        </p:nvSpPr>
        <p:spPr/>
        <p:txBody>
          <a:bodyPr/>
          <a:lstStyle/>
          <a:p>
            <a:pPr algn="ctr" rtl="1"/>
            <a:r>
              <a:rPr lang="ar-EG" dirty="0" smtClean="0"/>
              <a:t>المصادر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rtl="1"/>
            <a:r>
              <a:rPr lang="ar-EG" dirty="0" smtClean="0"/>
              <a:t>تخليق حامض البانتوثينك     </a:t>
            </a:r>
            <a:endParaRPr lang="en-US" dirty="0"/>
          </a:p>
        </p:txBody>
      </p:sp>
      <p:pic>
        <p:nvPicPr>
          <p:cNvPr id="2050" name="Picture 2" descr="https://scontent-hbe1-1.xx.fbcdn.net/v/t1.15752-9/90830540_687091075394113_8156715220971028480_n.jpg?_nc_cat=106&amp;_nc_sid=b96e70&amp;_nc_ohc=pl0QttWzAyoAX__sado&amp;_nc_ht=scontent-hbe1-1.xx&amp;oh=7a497310be262ab4f6b63b100677f2c5&amp;oe=5EA32A79"/>
          <p:cNvPicPr>
            <a:picLocks noChangeAspect="1" noChangeArrowheads="1"/>
          </p:cNvPicPr>
          <p:nvPr/>
        </p:nvPicPr>
        <p:blipFill>
          <a:blip r:embed="rId2" cstate="print"/>
          <a:srcRect/>
          <a:stretch>
            <a:fillRect/>
          </a:stretch>
        </p:blipFill>
        <p:spPr bwMode="auto">
          <a:xfrm>
            <a:off x="381000" y="1219200"/>
            <a:ext cx="8458200" cy="48101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1506" name="Picture 2" descr="https://scontent-hbe1-1.xx.fbcdn.net/v/t1.15752-9/91370716_575767453290933_4562697569909604352_n.jpg?_nc_cat=108&amp;_nc_sid=b96e70&amp;_nc_ohc=wWBfaW56umsAX_GgFlv&amp;_nc_ht=scontent-hbe1-1.xx&amp;oh=fcb7cfb191a1c5c24a7e8889cb2d6769&amp;oe=5EA2B9FA"/>
          <p:cNvPicPr>
            <a:picLocks noChangeAspect="1" noChangeArrowheads="1"/>
          </p:cNvPicPr>
          <p:nvPr/>
        </p:nvPicPr>
        <p:blipFill>
          <a:blip r:embed="rId2" cstate="print"/>
          <a:srcRect/>
          <a:stretch>
            <a:fillRect/>
          </a:stretch>
        </p:blipFill>
        <p:spPr bwMode="auto">
          <a:xfrm>
            <a:off x="457200" y="381000"/>
            <a:ext cx="8153400" cy="5562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344</TotalTime>
  <Words>984</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أ.د/ ابراهيم عبدالعليم </vt:lpstr>
      <vt:lpstr>فيتامين B3  ( حمض البانتوثينيك)</vt:lpstr>
      <vt:lpstr>التركيب </vt:lpstr>
      <vt:lpstr>الاهميه </vt:lpstr>
      <vt:lpstr>Slide 5</vt:lpstr>
      <vt:lpstr>Slide 6</vt:lpstr>
      <vt:lpstr>المصادر             </vt:lpstr>
      <vt:lpstr>تخليق حامض البانتوثينك     </vt:lpstr>
      <vt:lpstr>Slide 9</vt:lpstr>
      <vt:lpstr>النياسين    فيتامين B5</vt:lpstr>
      <vt:lpstr>التركيب         </vt:lpstr>
      <vt:lpstr>الاهميه     </vt:lpstr>
      <vt:lpstr>Slide 13</vt:lpstr>
      <vt:lpstr>النقص       </vt:lpstr>
      <vt:lpstr>تخليق النياسين        </vt:lpstr>
      <vt:lpstr>التخليق الحيوي للنياسين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106</cp:revision>
  <dcterms:created xsi:type="dcterms:W3CDTF">2020-03-16T08:37:20Z</dcterms:created>
  <dcterms:modified xsi:type="dcterms:W3CDTF">2020-03-28T07:23:51Z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398417</vt:lpwstr>
  </property>
  <property fmtid="{D5CDD505-2E9C-101B-9397-08002B2CF9AE}" pid="3" name="NXPowerLiteSettings">
    <vt:lpwstr>C7000400038000</vt:lpwstr>
  </property>
  <property fmtid="{D5CDD505-2E9C-101B-9397-08002B2CF9AE}" pid="4" name="NXPowerLiteVersion">
    <vt:lpwstr>S8.2.3</vt:lpwstr>
  </property>
</Properties>
</file>